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9" r:id="rId5"/>
    <p:sldId id="262" r:id="rId6"/>
    <p:sldId id="270" r:id="rId7"/>
    <p:sldId id="260" r:id="rId8"/>
    <p:sldId id="261" r:id="rId9"/>
    <p:sldId id="266" r:id="rId10"/>
    <p:sldId id="267" r:id="rId11"/>
  </p:sldIdLst>
  <p:sldSz cx="13004800" cy="9753600"/>
  <p:notesSz cx="6858000" cy="9144000"/>
  <p:embeddedFontLst>
    <p:embeddedFont>
      <p:font typeface="Helvetica Neue" panose="020B0604020202020204" charset="0"/>
      <p:regular r:id="rId13"/>
      <p:bold r:id="rId14"/>
      <p:italic r:id="rId15"/>
      <p:boldItalic r:id="rId16"/>
    </p:embeddedFont>
    <p:embeddedFont>
      <p:font typeface="Helvetica Neue Light" panose="020B0604020202020204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0" roundtripDataSignature="AMtx7mjCH03d/Rl05uVN8TRB9qsrxAj4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1556" y="10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-230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UvA: it’s within the history department (ranked 55</a:t>
            </a:r>
            <a:r>
              <a:rPr lang="en-US" baseline="30000"/>
              <a:t> </a:t>
            </a:r>
            <a:r>
              <a:rPr lang="en-US"/>
              <a:t>world university)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Radboud: It’s within the English department (ranked 101 world university)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Leiden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We’re #66!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UvA: it’s within the history department (ranked 55</a:t>
            </a:r>
            <a:r>
              <a:rPr lang="en-US" baseline="30000"/>
              <a:t> </a:t>
            </a:r>
            <a:r>
              <a:rPr lang="en-US"/>
              <a:t>world university)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Radboud: It’s within the English department (ranked 101 world university)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Leiden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We’re #66!</a:t>
            </a:r>
            <a:endParaRPr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1605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UvA</a:t>
            </a:r>
            <a:r>
              <a:rPr lang="en-US" dirty="0"/>
              <a:t>: it’s within the history department (ranked 55</a:t>
            </a:r>
            <a:r>
              <a:rPr lang="en-US" baseline="30000" dirty="0"/>
              <a:t> </a:t>
            </a:r>
            <a:r>
              <a:rPr lang="en-US" dirty="0"/>
              <a:t>world university)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Radboud: It’s within the English department (ranked 101 world university)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Leiden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We’re #66!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275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5" name="Google Shape;85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4" name="Google Shape;94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Students interested in journalism may consider using their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proficiency in US political and cultural affairs to work as correspondents or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reporters for international or US media outlets.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Interested in marketing or international business? Then consider utilizing your knowledge of U.S. economic,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cultural and commercial policies and practices by assisting U.S. and European companies seeking to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expand into the Dutch, European, and U.S. markets.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If you would rather work in the cultural domain, consider working in a museum or arts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organization or utilizing your cross-cultural experiences and English skills to work in the travel industry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by organizing and leading guided trips.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Your subject-matter expertise in U.S. socio-political affairs and proficient English skills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are relevant transferrable skills for work in the public sector. Consider working for an NGO or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governmental entity, in positions ranging from Media and Communication Coordinators to Information Officers.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Working at institutions of secondary and higher education is another great option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as a number of our graduates have taught English or History. Several American Studies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graduates also wish to continue their studies by completing their Master's degree and pursuing a 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PhD degree, either in The Netherlands, the UK or the US.</a:t>
            </a: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>
            <a:spLocks noGrp="1"/>
          </p:cNvSpPr>
          <p:nvPr>
            <p:ph type="pic" idx="2"/>
          </p:nvPr>
        </p:nvSpPr>
        <p:spPr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</p:spPr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660400" y="1003300"/>
            <a:ext cx="11684000" cy="1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200"/>
              <a:buFont typeface="Avenir"/>
              <a:buNone/>
              <a:defRPr sz="6200" cap="none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body" idx="1"/>
          </p:nvPr>
        </p:nvSpPr>
        <p:spPr>
          <a:xfrm>
            <a:off x="660400" y="508000"/>
            <a:ext cx="116840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venir"/>
              <a:buNone/>
              <a:defRPr sz="2400" cap="none">
                <a:latin typeface="Avenir"/>
                <a:ea typeface="Avenir"/>
                <a:cs typeface="Avenir"/>
                <a:sym typeface="Avenir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venir"/>
              <a:buNone/>
              <a:defRPr sz="2400" cap="none">
                <a:latin typeface="Avenir"/>
                <a:ea typeface="Avenir"/>
                <a:cs typeface="Avenir"/>
                <a:sym typeface="Avenir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venir"/>
              <a:buNone/>
              <a:defRPr sz="2400" cap="none">
                <a:latin typeface="Avenir"/>
                <a:ea typeface="Avenir"/>
                <a:cs typeface="Avenir"/>
                <a:sym typeface="Avenir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venir"/>
              <a:buNone/>
              <a:defRPr sz="2400" cap="none">
                <a:latin typeface="Avenir"/>
                <a:ea typeface="Avenir"/>
                <a:cs typeface="Avenir"/>
                <a:sym typeface="Avenir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venir"/>
              <a:buNone/>
              <a:defRPr sz="2400" cap="none">
                <a:latin typeface="Avenir"/>
                <a:ea typeface="Avenir"/>
                <a:cs typeface="Avenir"/>
                <a:sym typeface="Avenir"/>
              </a:defRPr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ldNum" idx="12"/>
          </p:nvPr>
        </p:nvSpPr>
        <p:spPr>
          <a:xfrm>
            <a:off x="6311897" y="9258300"/>
            <a:ext cx="352045" cy="4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venir"/>
              <a:buNone/>
              <a:defRPr sz="18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Photo">
  <p:cSld name="Title, Bullets &amp; Photo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5"/>
          <p:cNvSpPr>
            <a:spLocks noGrp="1"/>
          </p:cNvSpPr>
          <p:nvPr>
            <p:ph type="pic" idx="2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36195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Char char="•"/>
              <a:defRPr sz="2800"/>
            </a:lvl1pPr>
            <a:lvl2pPr marL="914400" lvl="1" indent="-36195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Char char="•"/>
              <a:defRPr sz="2800"/>
            </a:lvl2pPr>
            <a:lvl3pPr marL="1371600" lvl="2" indent="-36195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Char char="•"/>
              <a:defRPr sz="2800"/>
            </a:lvl3pPr>
            <a:lvl4pPr marL="1828800" lvl="3" indent="-36195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Char char="•"/>
              <a:defRPr sz="2800"/>
            </a:lvl4pPr>
            <a:lvl5pPr marL="2286000" lvl="4" indent="-36195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Char char="•"/>
              <a:defRPr sz="2800"/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1pPr>
            <a:lvl2pPr marL="914400" lvl="1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Center">
  <p:cSld name="Title - Cent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op">
  <p:cSld name="Title - Top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1pPr>
            <a:lvl2pPr marL="914400" lvl="1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3 Up">
  <p:cSld name="Photo - 3 Up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>
            <a:spLocks noGrp="1"/>
          </p:cNvSpPr>
          <p:nvPr>
            <p:ph type="pic" idx="2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21"/>
          <p:cNvSpPr>
            <a:spLocks noGrp="1"/>
          </p:cNvSpPr>
          <p:nvPr>
            <p:ph type="pic" idx="3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21"/>
          <p:cNvSpPr>
            <a:spLocks noGrp="1"/>
          </p:cNvSpPr>
          <p:nvPr>
            <p:ph type="pic" idx="4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21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body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 Light"/>
              <a:buNone/>
              <a:defRPr sz="2400" i="1"/>
            </a:lvl1pPr>
            <a:lvl2pPr marL="914400" lvl="1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2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>
            <a:spLocks noGrp="1"/>
          </p:cNvSpPr>
          <p:nvPr>
            <p:ph type="pic" idx="2"/>
          </p:nvPr>
        </p:nvSpPr>
        <p:spPr>
          <a:xfrm>
            <a:off x="-3175" y="0"/>
            <a:ext cx="13004800" cy="97536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 Light"/>
              <a:buNone/>
              <a:defRPr sz="80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marR="0" lvl="0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914400" marR="0" lvl="1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371600" marR="0" lvl="2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1828800" marR="0" lvl="3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286000" marR="0" lvl="4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2743200" marR="0" lvl="5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409575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850"/>
              <a:buFont typeface="Helvetica Neue Light"/>
              <a:buChar char="•"/>
              <a:defRPr sz="3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sldNum" idx="1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about:blank" TargetMode="External"/><Relationship Id="rId4" Type="http://schemas.openxmlformats.org/officeDocument/2006/relationships/image" Target="../media/image2.png"/></Relationships>
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4018" r="14018"/>
          <a:stretch/>
        </p:blipFill>
        <p:spPr>
          <a:xfrm>
            <a:off x="2158650" y="230050"/>
            <a:ext cx="8687498" cy="666085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"/>
          <p:cNvSpPr txBox="1">
            <a:spLocks noGrp="1"/>
          </p:cNvSpPr>
          <p:nvPr>
            <p:ph type="body" idx="1"/>
          </p:nvPr>
        </p:nvSpPr>
        <p:spPr>
          <a:xfrm>
            <a:off x="553300" y="6890900"/>
            <a:ext cx="12036000" cy="16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8000" b="1" i="0" u="none" strike="noStrike" cap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MA AMERICAN</a:t>
            </a:r>
            <a:r>
              <a:rPr lang="en-US" sz="8000" b="1" dirty="0">
                <a:latin typeface="Avenir"/>
                <a:ea typeface="Avenir"/>
                <a:cs typeface="Avenir"/>
                <a:sym typeface="Avenir"/>
              </a:rPr>
              <a:t> STUDIES</a:t>
            </a:r>
            <a:endParaRPr sz="8000" b="1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7863"/>
          </a:blip>
          <a:srcRect l="17963" r="17963"/>
          <a:stretch/>
        </p:blipFill>
        <p:spPr>
          <a:xfrm>
            <a:off x="-182455" y="-181938"/>
            <a:ext cx="13195887" cy="10117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2"/>
          <p:cNvSpPr txBox="1">
            <a:spLocks noGrp="1"/>
          </p:cNvSpPr>
          <p:nvPr>
            <p:ph type="body" idx="1"/>
          </p:nvPr>
        </p:nvSpPr>
        <p:spPr>
          <a:xfrm>
            <a:off x="268559" y="506563"/>
            <a:ext cx="6126588" cy="122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AMERICAN</a:t>
            </a:r>
            <a:endParaRPr sz="60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STUDIES</a:t>
            </a:r>
            <a:endParaRPr sz="60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43" name="Google Shape;14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2"/>
          <p:cNvSpPr/>
          <p:nvPr/>
        </p:nvSpPr>
        <p:spPr>
          <a:xfrm>
            <a:off x="7308557" y="1124989"/>
            <a:ext cx="4791465" cy="122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77"/>
              <a:buFont typeface="Avenir"/>
              <a:buNone/>
            </a:pPr>
            <a:r>
              <a:rPr lang="en-US" sz="3477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GET CONNECTED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2"/>
          <p:cNvSpPr/>
          <p:nvPr/>
        </p:nvSpPr>
        <p:spPr>
          <a:xfrm>
            <a:off x="3705715" y="2715644"/>
            <a:ext cx="5164739" cy="5371267"/>
          </a:xfrm>
          <a:prstGeom prst="rect">
            <a:avLst/>
          </a:prstGeom>
          <a:gradFill>
            <a:gsLst>
              <a:gs pos="0">
                <a:srgbClr val="65100F"/>
              </a:gs>
              <a:gs pos="100000">
                <a:srgbClr val="9F1918"/>
              </a:gs>
            </a:gsLst>
            <a:lin ang="16200000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 Light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46" name="Google Shape;146;p12"/>
          <p:cNvSpPr/>
          <p:nvPr/>
        </p:nvSpPr>
        <p:spPr>
          <a:xfrm>
            <a:off x="3705715" y="3216915"/>
            <a:ext cx="5025063" cy="330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 Rounded"/>
              <a:buNone/>
            </a:pPr>
            <a:r>
              <a:rPr lang="en-US" sz="45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Questions?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 Rounded"/>
              <a:buNone/>
            </a:pPr>
            <a:r>
              <a:rPr lang="en-US" sz="25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Need more information?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 Rounded"/>
              <a:buNone/>
            </a:pPr>
            <a:r>
              <a:rPr lang="en-US" sz="2500" b="1" i="0" u="sng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Info-americanstudies@rug.nl</a:t>
            </a:r>
            <a:endParaRPr sz="3600" b="1" i="0" u="sng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47" name="Google Shape;147;p12"/>
          <p:cNvSpPr/>
          <p:nvPr/>
        </p:nvSpPr>
        <p:spPr>
          <a:xfrm>
            <a:off x="4830744" y="8668492"/>
            <a:ext cx="7397859" cy="65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 Rounded"/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rug.nl/masters/american-studies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55294"/>
          </a:srgbClr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1000"/>
          </a:blip>
          <a:srcRect r="32612" b="23442"/>
          <a:stretch/>
        </p:blipFill>
        <p:spPr>
          <a:xfrm>
            <a:off x="-160396" y="-80741"/>
            <a:ext cx="13325675" cy="1008579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"/>
          <p:cNvSpPr txBox="1">
            <a:spLocks noGrp="1"/>
          </p:cNvSpPr>
          <p:nvPr>
            <p:ph type="body" idx="1"/>
          </p:nvPr>
        </p:nvSpPr>
        <p:spPr>
          <a:xfrm>
            <a:off x="268559" y="506563"/>
            <a:ext cx="6107527" cy="1577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AMERICAN</a:t>
            </a:r>
            <a:endParaRPr sz="60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STUDIES</a:t>
            </a:r>
            <a:endParaRPr sz="60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2" name="Google Shape;6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"/>
          <p:cNvSpPr/>
          <p:nvPr/>
        </p:nvSpPr>
        <p:spPr>
          <a:xfrm>
            <a:off x="937254" y="3308364"/>
            <a:ext cx="7640963" cy="3613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r>
              <a:rPr lang="en-US" sz="2800" b="1" i="0" u="none" strike="noStrike" cap="none" dirty="0">
                <a:solidFill>
                  <a:schemeClr val="lt1"/>
                </a:solidFill>
                <a:latin typeface="Arial Rounded"/>
                <a:ea typeface="Arial Rounded"/>
                <a:cs typeface="Arial Rounded"/>
                <a:sym typeface="Arial Rounded"/>
              </a:rPr>
              <a:t>Dr. Tim Jelfs, Senior Lecturer, American Studies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endParaRPr lang="en-US" sz="2800" b="1" dirty="0">
              <a:solidFill>
                <a:schemeClr val="lt1"/>
              </a:solidFill>
              <a:latin typeface="Arial Rounded"/>
              <a:sym typeface="Arial Round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r>
              <a:rPr lang="en-US" sz="2800" b="1" dirty="0" err="1">
                <a:solidFill>
                  <a:schemeClr val="lt1"/>
                </a:solidFill>
                <a:latin typeface="Arial Rounded"/>
                <a:sym typeface="Arial Rounded"/>
              </a:rPr>
              <a:t>Veerle</a:t>
            </a:r>
            <a:r>
              <a:rPr lang="en-US" sz="2800" b="1" dirty="0">
                <a:solidFill>
                  <a:schemeClr val="lt1"/>
                </a:solidFill>
                <a:latin typeface="Arial Rounded"/>
                <a:sym typeface="Arial Rounded"/>
              </a:rPr>
              <a:t> van der Put, American Studies MA Student Ambassador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endParaRPr lang="en-US" sz="2800" b="1" i="0" u="none" strike="noStrike" cap="none" dirty="0">
              <a:solidFill>
                <a:schemeClr val="lt1"/>
              </a:solidFill>
              <a:latin typeface="Arial Rounded"/>
              <a:ea typeface="Arial"/>
              <a:cs typeface="Arial"/>
              <a:sym typeface="Arial Round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r>
              <a:rPr lang="en-US" sz="2800" b="1" dirty="0">
                <a:solidFill>
                  <a:schemeClr val="lt1"/>
                </a:solidFill>
                <a:latin typeface="Arial Rounded"/>
                <a:sym typeface="Arial Rounded"/>
              </a:rPr>
              <a:t>Elena Herman, Study Advisor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 Rounded"/>
              <a:buNone/>
            </a:pPr>
            <a:endParaRPr sz="28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4" name="Google Shape;64;p2"/>
          <p:cNvSpPr/>
          <p:nvPr/>
        </p:nvSpPr>
        <p:spPr>
          <a:xfrm>
            <a:off x="4086764" y="5451403"/>
            <a:ext cx="4320481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50588"/>
          </a:srgbClr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1000"/>
          </a:blip>
          <a:srcRect r="32612" b="23442"/>
          <a:stretch/>
        </p:blipFill>
        <p:spPr>
          <a:xfrm>
            <a:off x="-160396" y="-80741"/>
            <a:ext cx="13325675" cy="1008579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4"/>
          <p:cNvSpPr txBox="1">
            <a:spLocks noGrp="1"/>
          </p:cNvSpPr>
          <p:nvPr>
            <p:ph type="body" idx="1"/>
          </p:nvPr>
        </p:nvSpPr>
        <p:spPr>
          <a:xfrm>
            <a:off x="268559" y="506563"/>
            <a:ext cx="6206382" cy="122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AMERICAN</a:t>
            </a:r>
            <a:endParaRPr sz="60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STUDIES</a:t>
            </a:r>
            <a:endParaRPr sz="60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"/>
          <p:cNvSpPr/>
          <p:nvPr/>
        </p:nvSpPr>
        <p:spPr>
          <a:xfrm>
            <a:off x="382741" y="3973010"/>
            <a:ext cx="9463007" cy="889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 Rounded"/>
              <a:buNone/>
            </a:pPr>
            <a:endParaRPr sz="24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C0000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1" name="Google Shape;81;p4"/>
          <p:cNvSpPr/>
          <p:nvPr/>
        </p:nvSpPr>
        <p:spPr>
          <a:xfrm>
            <a:off x="4086764" y="4622068"/>
            <a:ext cx="432048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 Rounded"/>
              <a:buNone/>
            </a:pPr>
            <a:endParaRPr sz="2400" b="1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2" name="Google Shape;82;p4"/>
          <p:cNvSpPr/>
          <p:nvPr/>
        </p:nvSpPr>
        <p:spPr>
          <a:xfrm>
            <a:off x="767233" y="3047999"/>
            <a:ext cx="7201110" cy="2582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50"/>
              <a:buFont typeface="Arial"/>
              <a:buChar char="⭐️"/>
            </a:pPr>
            <a:r>
              <a:rPr lang="en-US" sz="2350" b="1" i="0" u="none" strike="noStrike" cap="none" dirty="0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The only independent North American Studies MA program that is tailor-made and developed from scratch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350"/>
              <a:buFont typeface="Arial"/>
              <a:buChar char="⭐️"/>
            </a:pPr>
            <a:r>
              <a:rPr lang="en-US" sz="2350" b="1" i="0" u="none" strike="noStrike" cap="none" dirty="0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Regularly ranked highest in national quality assurance assessments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1000"/>
          </a:blip>
          <a:srcRect r="32612" b="23442"/>
          <a:stretch/>
        </p:blipFill>
        <p:spPr>
          <a:xfrm>
            <a:off x="-160396" y="-80741"/>
            <a:ext cx="13325675" cy="1008579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4"/>
          <p:cNvSpPr txBox="1">
            <a:spLocks noGrp="1"/>
          </p:cNvSpPr>
          <p:nvPr>
            <p:ph type="body" idx="1"/>
          </p:nvPr>
        </p:nvSpPr>
        <p:spPr>
          <a:xfrm>
            <a:off x="268559" y="506563"/>
            <a:ext cx="6206382" cy="122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WHAT CAN YOU DO WITH AN AMERICAN</a:t>
            </a:r>
            <a:endParaRPr sz="2800" b="1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STUDIES MA?</a:t>
            </a:r>
            <a:endParaRPr sz="2800" b="1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"/>
          <p:cNvSpPr/>
          <p:nvPr/>
        </p:nvSpPr>
        <p:spPr>
          <a:xfrm>
            <a:off x="382741" y="3973010"/>
            <a:ext cx="9463007" cy="889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 Rounded"/>
              <a:buNone/>
            </a:pPr>
            <a:endParaRPr sz="24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C0000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1" name="Google Shape;81;p4"/>
          <p:cNvSpPr/>
          <p:nvPr/>
        </p:nvSpPr>
        <p:spPr>
          <a:xfrm>
            <a:off x="4086764" y="4622068"/>
            <a:ext cx="432048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 Rounded"/>
              <a:buNone/>
            </a:pPr>
            <a:endParaRPr sz="2400" b="1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2" name="Google Shape;82;p4"/>
          <p:cNvSpPr/>
          <p:nvPr/>
        </p:nvSpPr>
        <p:spPr>
          <a:xfrm>
            <a:off x="767232" y="3047999"/>
            <a:ext cx="10876127" cy="559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Graduates find careers in:</a:t>
            </a: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800100" indent="-571500">
              <a:spcBef>
                <a:spcPts val="500"/>
              </a:spcBef>
              <a:buClr>
                <a:srgbClr val="FFFFFF"/>
              </a:buClr>
              <a:buSzPts val="3600"/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(local) politics, diplomacy, NGOs </a:t>
            </a:r>
          </a:p>
          <a:p>
            <a:pPr marL="800100" indent="-571500">
              <a:spcBef>
                <a:spcPts val="500"/>
              </a:spcBef>
              <a:buClr>
                <a:srgbClr val="FFFFFF"/>
              </a:buClr>
              <a:buSzPts val="3600"/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media and journalism</a:t>
            </a:r>
          </a:p>
          <a:p>
            <a:pPr marL="800100" indent="-571500">
              <a:spcBef>
                <a:spcPts val="500"/>
              </a:spcBef>
              <a:buClr>
                <a:srgbClr val="FFFFFF"/>
              </a:buClr>
              <a:buSzPts val="3600"/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e</a:t>
            </a:r>
            <a:r>
              <a:rPr lang="en-GB" sz="36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</a:t>
            </a: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ucation, e.g. secondary education, PhD 		programs, administrative roles</a:t>
            </a:r>
          </a:p>
          <a:p>
            <a:pPr marL="800100" indent="-571500">
              <a:spcBef>
                <a:spcPts val="500"/>
              </a:spcBef>
              <a:buClr>
                <a:srgbClr val="FFFFFF"/>
              </a:buClr>
              <a:buSzPts val="3600"/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	business</a:t>
            </a: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598246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68000"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</a:pPr>
            <a:r>
              <a:rPr lang="en-US" sz="6000" b="1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INTERNSHIPS</a:t>
            </a:r>
            <a:endParaRPr/>
          </a:p>
        </p:txBody>
      </p:sp>
      <p:sp>
        <p:nvSpPr>
          <p:cNvPr id="106" name="Google Shape;106;p7"/>
          <p:cNvSpPr txBox="1">
            <a:spLocks noGrp="1"/>
          </p:cNvSpPr>
          <p:nvPr>
            <p:ph type="body" idx="1"/>
          </p:nvPr>
        </p:nvSpPr>
        <p:spPr>
          <a:xfrm>
            <a:off x="355601" y="1944724"/>
            <a:ext cx="6319155" cy="7723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venir"/>
              <a:buChar char="•"/>
            </a:pPr>
            <a:r>
              <a:rPr lang="en-US" b="1">
                <a:latin typeface="Avenir"/>
                <a:ea typeface="Avenir"/>
                <a:cs typeface="Avenir"/>
                <a:sym typeface="Avenir"/>
              </a:rPr>
              <a:t>Undocumented Voice Project, Arizona State University, Tempe, Arizona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venir"/>
              <a:buChar char="•"/>
            </a:pPr>
            <a:r>
              <a:rPr lang="en-US" b="1">
                <a:latin typeface="Avenir"/>
                <a:ea typeface="Avenir"/>
                <a:cs typeface="Avenir"/>
                <a:sym typeface="Avenir"/>
              </a:rPr>
              <a:t>Latino Murals of Pilsen, University of Notre Dame, South Bend, Indiana and Chicago, Illinois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venir"/>
              <a:buChar char="•"/>
            </a:pPr>
            <a:r>
              <a:rPr lang="en-US" b="1">
                <a:latin typeface="Avenir"/>
                <a:ea typeface="Avenir"/>
                <a:cs typeface="Avenir"/>
                <a:sym typeface="Avenir"/>
              </a:rPr>
              <a:t>Research assistant, Washington State University, Pullman, Washington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venir"/>
              <a:buChar char="•"/>
            </a:pPr>
            <a:r>
              <a:rPr lang="en-US" b="1">
                <a:latin typeface="Avenir"/>
                <a:ea typeface="Avenir"/>
                <a:cs typeface="Avenir"/>
                <a:sym typeface="Avenir"/>
              </a:rPr>
              <a:t>Editorial Assistant, </a:t>
            </a:r>
            <a:r>
              <a:rPr lang="en-US" b="1" i="1">
                <a:latin typeface="Avenir"/>
                <a:ea typeface="Avenir"/>
                <a:cs typeface="Avenir"/>
                <a:sym typeface="Avenir"/>
              </a:rPr>
              <a:t>Radical History Review</a:t>
            </a:r>
            <a:r>
              <a:rPr lang="en-US" b="1">
                <a:latin typeface="Avenir"/>
                <a:ea typeface="Avenir"/>
                <a:cs typeface="Avenir"/>
                <a:sym typeface="Avenir"/>
              </a:rPr>
              <a:t> and </a:t>
            </a:r>
            <a:r>
              <a:rPr lang="en-US" b="1" i="1">
                <a:latin typeface="Avenir"/>
                <a:ea typeface="Avenir"/>
                <a:cs typeface="Avenir"/>
                <a:sym typeface="Avenir"/>
              </a:rPr>
              <a:t>History of American Sexuality</a:t>
            </a:r>
            <a:r>
              <a:rPr lang="en-US" b="1">
                <a:latin typeface="Avenir"/>
                <a:ea typeface="Avenir"/>
                <a:cs typeface="Avenir"/>
                <a:sym typeface="Avenir"/>
              </a:rPr>
              <a:t>, South Bend, Indiana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lvl="0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Helvetica Neue Light"/>
              <a:buNone/>
            </a:pPr>
            <a:endParaRPr b="1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7" name="Google Shape;107;p7"/>
          <p:cNvSpPr txBox="1"/>
          <p:nvPr/>
        </p:nvSpPr>
        <p:spPr>
          <a:xfrm>
            <a:off x="7271656" y="2213556"/>
            <a:ext cx="5377500" cy="58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Legal intern, Social Justice Collaborative, Oakland, California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Research assistant, National Endowment for Democracy, Washington, DC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endParaRPr sz="2800" b="1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Intern to coordinator, International Positions, Dutch Ministry of Foreign Affairs, Den Haag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1000"/>
          </a:blip>
          <a:srcRect r="32612" b="23442"/>
          <a:stretch/>
        </p:blipFill>
        <p:spPr>
          <a:xfrm>
            <a:off x="-160396" y="-80741"/>
            <a:ext cx="13325675" cy="1008579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4"/>
          <p:cNvSpPr txBox="1">
            <a:spLocks noGrp="1"/>
          </p:cNvSpPr>
          <p:nvPr>
            <p:ph type="body" idx="1"/>
          </p:nvPr>
        </p:nvSpPr>
        <p:spPr>
          <a:xfrm>
            <a:off x="268559" y="506563"/>
            <a:ext cx="6206382" cy="122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WHAT’S SPECIAL ABOUT AMERICAN</a:t>
            </a:r>
            <a:endParaRPr sz="2800" b="1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STUDIES?</a:t>
            </a:r>
            <a:endParaRPr sz="2800" b="1" i="0" u="none" strike="noStrike" cap="none" dirty="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"/>
          <p:cNvSpPr/>
          <p:nvPr/>
        </p:nvSpPr>
        <p:spPr>
          <a:xfrm>
            <a:off x="382741" y="3973010"/>
            <a:ext cx="9463007" cy="889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 Rounded"/>
              <a:buNone/>
            </a:pPr>
            <a:endParaRPr sz="24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CC0000"/>
              </a:buClr>
              <a:buSzPts val="3600"/>
              <a:buFont typeface="Arial Rounded"/>
              <a:buNone/>
            </a:pPr>
            <a:endParaRPr sz="36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1" name="Google Shape;81;p4"/>
          <p:cNvSpPr/>
          <p:nvPr/>
        </p:nvSpPr>
        <p:spPr>
          <a:xfrm>
            <a:off x="4086764" y="4622068"/>
            <a:ext cx="432048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1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 Rounded"/>
              <a:buNone/>
            </a:pPr>
            <a:endParaRPr sz="2400" b="1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2" name="Google Shape;82;p4"/>
          <p:cNvSpPr/>
          <p:nvPr/>
        </p:nvSpPr>
        <p:spPr>
          <a:xfrm>
            <a:off x="767232" y="3047999"/>
            <a:ext cx="10876127" cy="780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GB" sz="36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The way we teach (and you learn) follows a liberal arts model that emphasizes learner autonomy and interdisciplinary argument</a:t>
            </a: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GB" sz="3600" b="0" i="0" u="none" strike="noStrike" cap="none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We are interested </a:t>
            </a: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in the complicated relationship between politics and culture in the U.S. and beyond.</a:t>
            </a: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GB" sz="36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We do not believe that culture and politics can be easily separated from one another. Politics are cultural and culture is political.</a:t>
            </a:r>
            <a:endParaRPr lang="en-GB"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lang="en-GB"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342900" marR="0" lvl="1" indent="-1143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016705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0"/>
          </a:blip>
          <a:tile tx="0" ty="0" sx="100000" sy="100000" flip="none" algn="tl"/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 amt="79690"/>
          </a:blip>
          <a:srcRect l="6352" r="6351"/>
          <a:stretch/>
        </p:blipFill>
        <p:spPr>
          <a:xfrm>
            <a:off x="-94255" y="-12398"/>
            <a:ext cx="13099055" cy="10043257"/>
          </a:xfrm>
          <a:prstGeom prst="rect">
            <a:avLst/>
          </a:prstGeom>
          <a:blipFill rotWithShape="1">
            <a:blip r:embed="rId5">
              <a:alphaModFix amt="0"/>
            </a:blip>
            <a:stretch>
              <a:fillRect/>
            </a:stretch>
          </a:blipFill>
          <a:ln>
            <a:noFill/>
          </a:ln>
        </p:spPr>
      </p:pic>
      <p:pic>
        <p:nvPicPr>
          <p:cNvPr id="89" name="Google Shape;89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5"/>
          <p:cNvSpPr txBox="1"/>
          <p:nvPr/>
        </p:nvSpPr>
        <p:spPr>
          <a:xfrm>
            <a:off x="121921" y="439960"/>
            <a:ext cx="9006840" cy="50885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venir"/>
              <a:buNone/>
            </a:pPr>
            <a:r>
              <a:rPr lang="en-US" sz="3600" b="1" i="0" u="sng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Semester 1</a:t>
            </a:r>
            <a:endParaRPr sz="14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Domestic Cultures of U.S. Imperialism (Dr </a:t>
            </a:r>
            <a:r>
              <a:rPr lang="en-US" sz="3600" b="1" i="0" u="none" strike="noStrike" cap="none" dirty="0" err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Schnepf</a:t>
            </a:r>
            <a:r>
              <a:rPr lang="en-US" sz="3600" b="1" i="0" u="none" strike="noStrike" cap="none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sz="14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 Light"/>
              <a:buNone/>
            </a:pPr>
            <a:endParaRPr sz="3600" b="1" i="0" u="none" strike="noStrike" cap="none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American Revolution Today (Dr Thompson)</a:t>
            </a:r>
            <a:endParaRPr sz="14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 Light"/>
              <a:buNone/>
            </a:pPr>
            <a:endParaRPr sz="3600" b="1" i="0" u="none" strike="noStrike" cap="none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boto"/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History and Methods of American Studies (Dr Jelfs and Dr Roberts)</a:t>
            </a:r>
            <a:endParaRPr sz="3600" b="1" i="0" u="none" strike="noStrike" cap="none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Google Shape;91;p5"/>
          <p:cNvSpPr txBox="1"/>
          <p:nvPr/>
        </p:nvSpPr>
        <p:spPr>
          <a:xfrm>
            <a:off x="4790302" y="5861941"/>
            <a:ext cx="8024700" cy="34265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venir"/>
              <a:buNone/>
            </a:pPr>
            <a:r>
              <a:rPr lang="en-US" sz="3600" b="1" i="0" u="sng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Semester 2</a:t>
            </a:r>
            <a:endParaRPr sz="14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venir"/>
              <a:buNone/>
            </a:pPr>
            <a:r>
              <a:rPr lang="en-US" sz="36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Writing for the Real World or study abroad or internship (Dr Olthof and Dr Zwiers)</a:t>
            </a:r>
            <a:endParaRPr sz="14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 Light"/>
              <a:buNone/>
            </a:pPr>
            <a:endParaRPr sz="3600" b="1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venir"/>
              <a:buNone/>
            </a:pPr>
            <a:r>
              <a:rPr lang="en-US" sz="36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 dissertation</a:t>
            </a:r>
            <a:endParaRPr sz="14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75294"/>
          </a:srgbClr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 amt="30651"/>
          </a:blip>
          <a:srcRect l="1090" r="1089"/>
          <a:stretch/>
        </p:blipFill>
        <p:spPr>
          <a:xfrm>
            <a:off x="-212130" y="-251619"/>
            <a:ext cx="13377409" cy="1025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741" y="8494144"/>
            <a:ext cx="3652434" cy="10054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6"/>
          <p:cNvSpPr/>
          <p:nvPr/>
        </p:nvSpPr>
        <p:spPr>
          <a:xfrm>
            <a:off x="7730667" y="3164445"/>
            <a:ext cx="5051063" cy="1826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 Rounded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University of North Carolina,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 Rounded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Chapel Hill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 Rounded"/>
              <a:buNone/>
            </a:pPr>
            <a:endParaRPr sz="28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 Rounded"/>
              <a:buNone/>
            </a:pPr>
            <a:r>
              <a:rPr lang="en-US" sz="2800" b="1" i="0" u="none" strike="noStrike" cap="none">
                <a:solidFill>
                  <a:srgbClr val="FFFFFF"/>
                </a:solidFill>
                <a:latin typeface="Arial Rounded"/>
                <a:ea typeface="Arial Rounded"/>
                <a:cs typeface="Arial Rounded"/>
                <a:sym typeface="Arial Rounded"/>
              </a:rPr>
              <a:t>St. Louis University </a:t>
            </a:r>
            <a:endParaRPr sz="28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99" name="Google Shape;99;p6"/>
          <p:cNvSpPr txBox="1">
            <a:spLocks noGrp="1"/>
          </p:cNvSpPr>
          <p:nvPr>
            <p:ph type="title"/>
          </p:nvPr>
        </p:nvSpPr>
        <p:spPr>
          <a:xfrm>
            <a:off x="404917" y="672809"/>
            <a:ext cx="5481392" cy="1350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AMERICAN STUDIES</a:t>
            </a:r>
            <a:endParaRPr sz="60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0" name="Google Shape;100;p6"/>
          <p:cNvSpPr txBox="1"/>
          <p:nvPr/>
        </p:nvSpPr>
        <p:spPr>
          <a:xfrm>
            <a:off x="8804400" y="654633"/>
            <a:ext cx="3910116" cy="194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STUDY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Avenir"/>
              <a:buNone/>
            </a:pPr>
            <a:r>
              <a:rPr lang="en-US" sz="6000" b="1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ABROAD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34000"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4410332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B90"/>
              </a:buClr>
              <a:buSzPts val="6000"/>
              <a:buFont typeface="Avenir"/>
              <a:buNone/>
            </a:pPr>
            <a:r>
              <a:rPr lang="en-US" sz="6000" b="1">
                <a:solidFill>
                  <a:srgbClr val="004B90"/>
                </a:solidFill>
                <a:latin typeface="Avenir"/>
                <a:ea typeface="Avenir"/>
                <a:cs typeface="Avenir"/>
                <a:sym typeface="Avenir"/>
              </a:rPr>
              <a:t>AMERICAN </a:t>
            </a:r>
            <a:br>
              <a:rPr lang="en-US" sz="6000" b="1">
                <a:solidFill>
                  <a:srgbClr val="004B90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6000" b="1">
                <a:solidFill>
                  <a:srgbClr val="004B90"/>
                </a:solidFill>
                <a:latin typeface="Avenir"/>
                <a:ea typeface="Avenir"/>
                <a:cs typeface="Avenir"/>
                <a:sym typeface="Avenir"/>
              </a:rPr>
              <a:t>STUDIES</a:t>
            </a:r>
            <a:endParaRPr/>
          </a:p>
        </p:txBody>
      </p:sp>
      <p:sp>
        <p:nvSpPr>
          <p:cNvPr id="136" name="Google Shape;136;p11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44450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B90"/>
              </a:buClr>
              <a:buSzPts val="2850"/>
              <a:buFont typeface="Helvetica Neue Light"/>
              <a:buChar char="•"/>
            </a:pPr>
            <a:r>
              <a:rPr lang="en-US" b="1">
                <a:solidFill>
                  <a:srgbClr val="004B90"/>
                </a:solidFill>
              </a:rPr>
              <a:t>FACULTY MINOR (PRE-MASTER)</a:t>
            </a:r>
            <a:endParaRPr/>
          </a:p>
          <a:p>
            <a:pPr marL="444500" lvl="0" indent="-44450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4B90"/>
              </a:buClr>
              <a:buSzPts val="2850"/>
              <a:buFont typeface="Helvetica Neue Light"/>
              <a:buChar char="•"/>
            </a:pPr>
            <a:r>
              <a:rPr lang="en-US" b="1">
                <a:solidFill>
                  <a:srgbClr val="004B90"/>
                </a:solidFill>
              </a:rPr>
              <a:t>30 CREDITS</a:t>
            </a:r>
            <a:endParaRPr/>
          </a:p>
          <a:p>
            <a:pPr marL="444500" lvl="0" indent="-44450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4B90"/>
              </a:buClr>
              <a:buSzPts val="2850"/>
              <a:buFont typeface="Helvetica Neue Light"/>
              <a:buChar char="•"/>
            </a:pPr>
            <a:r>
              <a:rPr lang="en-US" b="1">
                <a:solidFill>
                  <a:srgbClr val="004B90"/>
                </a:solidFill>
              </a:rPr>
              <a:t>USUALLY FALL SEMESTER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683</Words>
  <Application>Microsoft Office PowerPoint</Application>
  <PresentationFormat>Custom</PresentationFormat>
  <Paragraphs>105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Roboto</vt:lpstr>
      <vt:lpstr>Arial Rounded</vt:lpstr>
      <vt:lpstr>Avenir</vt:lpstr>
      <vt:lpstr>Helvetica Neue</vt:lpstr>
      <vt:lpstr>Helvetica Neue Light</vt:lpstr>
      <vt:lpstr>Arial</vt:lpstr>
      <vt:lpstr>Black</vt:lpstr>
      <vt:lpstr>PowerPoint Presentation</vt:lpstr>
      <vt:lpstr>PowerPoint Presentation</vt:lpstr>
      <vt:lpstr>PowerPoint Presentation</vt:lpstr>
      <vt:lpstr>PowerPoint Presentation</vt:lpstr>
      <vt:lpstr>INTERNSHIPS</vt:lpstr>
      <vt:lpstr>PowerPoint Presentation</vt:lpstr>
      <vt:lpstr>PowerPoint Presentation</vt:lpstr>
      <vt:lpstr>AMERICAN STUDIES</vt:lpstr>
      <vt:lpstr>AMERICAN  STUDIES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A.M. Martinez</dc:creator>
  <cp:lastModifiedBy>Tim Jelfs</cp:lastModifiedBy>
  <cp:revision>2</cp:revision>
  <dcterms:modified xsi:type="dcterms:W3CDTF">2024-11-21T13:49:10Z</dcterms:modified>
</cp:coreProperties>
</file>